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576" r:id="rId3"/>
    <p:sldId id="530" r:id="rId4"/>
    <p:sldId id="444" r:id="rId5"/>
    <p:sldId id="532" r:id="rId6"/>
    <p:sldId id="467" r:id="rId7"/>
    <p:sldId id="490" r:id="rId8"/>
    <p:sldId id="559" r:id="rId9"/>
    <p:sldId id="622" r:id="rId10"/>
    <p:sldId id="612" r:id="rId11"/>
    <p:sldId id="613" r:id="rId12"/>
    <p:sldId id="614" r:id="rId13"/>
    <p:sldId id="603" r:id="rId14"/>
    <p:sldId id="588" r:id="rId15"/>
    <p:sldId id="617" r:id="rId16"/>
    <p:sldId id="591" r:id="rId17"/>
    <p:sldId id="607" r:id="rId18"/>
    <p:sldId id="611" r:id="rId19"/>
    <p:sldId id="606" r:id="rId20"/>
    <p:sldId id="616" r:id="rId21"/>
    <p:sldId id="620" r:id="rId22"/>
    <p:sldId id="619" r:id="rId23"/>
    <p:sldId id="621" r:id="rId24"/>
    <p:sldId id="592" r:id="rId25"/>
    <p:sldId id="608" r:id="rId26"/>
    <p:sldId id="585" r:id="rId27"/>
    <p:sldId id="618" r:id="rId28"/>
    <p:sldId id="529" r:id="rId29"/>
    <p:sldId id="443" r:id="rId30"/>
    <p:sldId id="4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74552" autoAdjust="0"/>
  </p:normalViewPr>
  <p:slideViewPr>
    <p:cSldViewPr snapToGrid="0" showGuides="1">
      <p:cViewPr>
        <p:scale>
          <a:sx n="112" d="100"/>
          <a:sy n="112" d="100"/>
        </p:scale>
        <p:origin x="2544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engineering/bacterial-speci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44BA0-F329-3F86-A383-82B5A2A8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C3E94-D740-C7DC-0A46-7B9472639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E6698-0A62-ADEF-EBC7-F7206838F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our efforts on lung and bladder cancer, which are carcinogen-related cancers with a common etiologic risk factor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(tobacco use) and importantly are treated with a single class of checkpoint inhibitors.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on PD-1/PD-L1 ICI therapies for solid tumors, specifically non-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small cell lung cancer (NSCLC), and transitional cell carcinoma of the bladder and urinary system (TCC). PD-1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targeted by drugs including nivolumab, pembrolizumab and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cemiplimab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PD-L1 by atezolizumab,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avelumab and durvalumab. We chose these tumor types because these therapies are the established standard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 care for these malignancies due to durable responses, remissions and improvements in survival (45, 46).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PD-1 ICI therapies are approved in the second-line setting for advanced NSCLC, and TCC and first-line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approval for PD-1 selected NSCLC, and TCC. Furthermore, these tumor types are carcinogen-related cancers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the common etiologic risk factor of smoking and tobacco use. Importantly, despite some exceptions (41,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47), similar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seen with PD-1 pathway agents in these tumor types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response to this rapidly changing landscape of ICI therapy, we have made two simplifying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assumptions about patient populations to study. First, we will treat all PD-1 pathway inhibitors together. Since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PD-1 pathway targeting agents all have similar mechanisms of action and reported similar toxicities, it is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reasonable to expect them to trigger overall similar patterns of target-related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Importantly this will enable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 to have more patients to study as increasing numbers of PD-1 pathway agents enter the clinic. Second, 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addition to patients treated with PD-1 alone, we will include patients treated with PD-1 in combination with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platinum-based chemotherapy as this comprises the standard of care options for first line NSCLC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Durvalumab/avelumab are anti-PDL1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Longitudinal data, draw schedule: visits 2/3 after 1</a:t>
            </a:r>
            <a:r>
              <a:rPr lang="en-US" baseline="30000" dirty="0"/>
              <a:t>st</a:t>
            </a:r>
            <a:r>
              <a:rPr lang="en-US" dirty="0"/>
              <a:t>/2</a:t>
            </a:r>
            <a:r>
              <a:rPr lang="en-US" baseline="30000" dirty="0"/>
              <a:t>nd</a:t>
            </a:r>
            <a:r>
              <a:rPr lang="en-US" dirty="0"/>
              <a:t> infusion (ICI), then some more after </a:t>
            </a:r>
            <a:r>
              <a:rPr lang="en-US" dirty="0" err="1"/>
              <a:t>irAE</a:t>
            </a:r>
            <a:r>
              <a:rPr lang="en-US" dirty="0"/>
              <a:t> development in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Cancer types important, as that (in addition to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types) will likely help explain differences in results between here/public reports (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memory CD4 T cells may be more predictive in patients with melanoma while CD8 effecter T cells </a:t>
            </a:r>
            <a:r>
              <a:rPr lang="en-US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maye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be more associated with a lung cancer population)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67FC7-C256-39CD-1647-E0AEB28FE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2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59940-19FB-A830-9A10-8CA7951F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52E7B-BDF3-D322-3366-F41541F2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C58A9-C168-F5FC-DA75-1A5039C68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Mass cytometry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80 </a:t>
            </a:r>
            <a:r>
              <a:rPr lang="en-US" dirty="0" err="1"/>
              <a:t>reportables</a:t>
            </a:r>
            <a:r>
              <a:rPr lang="en-US" dirty="0"/>
              <a:t>* (</a:t>
            </a:r>
            <a:r>
              <a:rPr lang="en-US" dirty="0" err="1"/>
              <a:t>FlowJo</a:t>
            </a:r>
            <a:r>
              <a:rPr lang="en-US" dirty="0"/>
              <a:t>, Alice </a:t>
            </a:r>
            <a:r>
              <a:rPr lang="en-US" dirty="0" err="1"/>
              <a:t>Wiedeman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Broad subsets (PMN, T, B, NK, Mono, DC)</a:t>
            </a:r>
          </a:p>
          <a:p>
            <a:pPr lvl="2"/>
            <a:r>
              <a:rPr lang="en-US" dirty="0"/>
              <a:t>Memory subsets of T (</a:t>
            </a:r>
            <a:r>
              <a:rPr lang="en-US" dirty="0" err="1"/>
              <a:t>Tconv</a:t>
            </a:r>
            <a:r>
              <a:rPr lang="en-US" dirty="0"/>
              <a:t>, Treg, CD8) and B</a:t>
            </a:r>
          </a:p>
          <a:p>
            <a:pPr lvl="2"/>
            <a:r>
              <a:rPr lang="en-US" dirty="0"/>
              <a:t>Special subsets of CD4 and CD8 T</a:t>
            </a:r>
          </a:p>
          <a:p>
            <a:pPr lvl="2"/>
            <a:r>
              <a:rPr lang="en-US" dirty="0"/>
              <a:t>PD1 on T/B/NK; PDL1 on Mono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Alice used Astrolabe cytometry cloud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E1C9B-E9DB-380B-5EF0-59ABE5129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7DEC-D5EE-D729-53E1-5107786B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19568-EF7E-9DFA-639B-939DD0808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3BE7C-F885-504E-12AA-B2496EF92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scientific premise of the proposed studies is that T cell responses to tumor and autoantigens are predictive</a:t>
            </a:r>
          </a:p>
          <a:p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 response to ICI therapy and/or </a:t>
            </a:r>
            <a:r>
              <a:rPr lang="en-US" sz="4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This premise is supported by 1) published studies showing that ICI</a:t>
            </a:r>
          </a:p>
          <a:p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therapy targets T cells, 2) emerging evidence that ICI therapy reverses T cell exhaustion, and 3) the growing</a:t>
            </a:r>
          </a:p>
          <a:p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number of reports that ICI therapy induce autoimmune disease. 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hypothesis that ICI-induced </a:t>
            </a:r>
            <a:r>
              <a:rPr lang="en-US" sz="2800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irAEs</a:t>
            </a:r>
            <a:r>
              <a:rPr lang="en-US" sz="28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similar to flare-ups in patients with primary autoimmunity, are symptomatic exacerbations that occur in the context of a baseline dysregulated immune state unleashed by ICI treatment.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Grant’s central hypothesis: </a:t>
            </a:r>
            <a:r>
              <a:rPr lang="en-US" sz="28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freq</a:t>
            </a:r>
            <a:r>
              <a:rPr lang="en-US" sz="28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/phenotype of T cells specific for self-antigens predicts </a:t>
            </a:r>
            <a:r>
              <a:rPr lang="en-US" sz="28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irAEs</a:t>
            </a: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A5F60-07DD-C819-B079-7EFE874D6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 including pleural effusion, then PD1+ of NKs drops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0.05) but it doesn’t matter for CD56bright of NKs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NK are abundant cytokine producers but only weakly cytotoxic before activation, PD1+ NK presumably more inhibited…, so these trends make sense with more active 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 more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and more inhibited  less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4B4-2674-C451-B957-A8FDD79D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D0579-EA07-AB2D-44B7-8E67AE9F8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FB182-26C1-B8CD-95B7-B5F5CAFB3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may be unexpected… from grant “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expect that phenotypes associated with more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pathogenic autoimmunity (stem cell memory, transitional memory, CXCR3hi T cells, etc.) will expand following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ICI-treatment in subjects with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”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0A1F-AC37-B2C0-1705-1A416C629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82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features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random forest modules may be more robust, maybe more recapitulated in other datasets... that can explain differences between them and original modules (more likely over fit)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features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6D8A-3313-BDA4-E005-7F4DBF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0321-DAB2-4D36-2C5D-58503E73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18B8-083F-A35D-94A3-AAB02312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1E02C-7D1F-4060-7C2B-C69B4813E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3176-2942-B099-7B0A-EC2C978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CC46-605C-86BE-4384-EB5357B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BDDC0-A3A7-60F6-BC94-24E0AAFA9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0.9 here for PCs 1-3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&gt; 1 p &lt; 0.01 in PCs 1-3 here for 4% fig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4.1% translates to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0.041 (Monte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carlo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)?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feature most common in sets of 4 that hit significance, not surprisingly given it’s a borderline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itself…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26CA-855E-244A-0309-35F9A57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8F74-62AC-C307-FC2D-2933A9D3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A658-C7F2-B01E-A39A-2FDAF7F3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317CD-459A-735A-878F-2A7D1659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 raising concern of overfitting to our data (i.e.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subsetting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features ~arbitrarily), but the non-specific features with literature evidence are perhaps more backed up here (less biased by noise)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showing PCs with p &lt; 0.05 for group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8AFD-8DF2-2A3A-3AAA-91E18669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55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0E9B-D2C3-58C2-3942-20DBD050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DFE38-DD1F-2573-D6D7-C377ED3E4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1091C-9740-0681-A86F-E26D7A0FA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5F90F-C735-1D3F-23DB-CD328990F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7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DFF8-A9FA-5A10-C666-BFB06DB6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73424-8602-8D73-8B51-152F9D35C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5058-07BA-EAA2-65C0-FA60B8ED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9550-7E64-41EC-9B73-8692548F0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47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0FD9-3F0F-DD5D-AF6A-9F523665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471E2-4DF7-12CC-3A5E-89C43D9E3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2DB21-97D8-61FC-098C-0A4500A2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Left is PCA of all AID/cancer (longitudinal) data, just showing baseline data though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Right: positive means closer to AID centroid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40C36-F4B0-56D9-71D1-310FEC765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80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B0A2B-729A-7367-2BD1-61CADEA5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69BE3-9C22-D9D7-D5B5-FCA72D6B8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FDF97-5B22-D963-4910-C42C7B00A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1E51C-398B-1A3D-7CC7-732976803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87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model fit improves with interaction term, that means that the effect of time on ICI on feature frequency is different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REML (Restricted Maximum Likelihood) is a statistical technique used for parameter estimation, particularly in mixed-effects models and generalized additive models (GAMs)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key idea is to determine if adding the interaction term between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rheumatoid_irae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and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days_from_baselinesignificantly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improves the model fit. The specific ANOVA test being used here is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likelihood ratio test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(via test = 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Chisq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"), which tests whether the more complex model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model_interaction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explains significantly more variance than the simpler model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model_no_interaction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Null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without interaction (i.e., the simpler model) fits the data as well as the model with the interaction.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Alternative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 the interaction term fits the data significantly better than the model without it, suggesting that the effect of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days_from_baseline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differs between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7C44-D6B4-7DDA-39BD-65877D2B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C47F-1C12-D95F-1D5E-F75D372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DB84-6123-48AB-5C26-0C9B355FF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 that remember from cohort metadata plot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arise within 1-2 months, so that’s within early timing here where we see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CD56high NK </a:t>
            </a:r>
            <a:r>
              <a:rPr lang="en-US" b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 non-gran 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20C2-A6F6-B40A-DCAA-EADE7B89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4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irAE</a:t>
            </a:r>
            <a:r>
              <a:rPr lang="en-US" dirty="0"/>
              <a:t>-type-specific features, like CD56bright/PD1+ of NK for pneumonitis (and SCM of </a:t>
            </a:r>
            <a:r>
              <a:rPr lang="en-US" dirty="0" err="1"/>
              <a:t>Tconv</a:t>
            </a:r>
            <a:r>
              <a:rPr lang="en-US" dirty="0"/>
              <a:t> being more general maybe for combined </a:t>
            </a:r>
            <a:r>
              <a:rPr lang="en-US" dirty="0" err="1"/>
              <a:t>irAE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4E412-AA6A-EF8D-BD98-EA376CD0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98505-7A81-7C6B-72CD-4140C88FB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51C00-176A-CAF1-058F-BEB511A5C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70A85-CCF7-D732-6AA3-D81509F9A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1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W. </a:t>
            </a:r>
            <a:r>
              <a:rPr lang="en-US"/>
              <a:t>working on single-param gates to send my way</a:t>
            </a:r>
            <a:endParaRPr lang="en-US" dirty="0"/>
          </a:p>
          <a:p>
            <a:endParaRPr lang="en-US" dirty="0"/>
          </a:p>
          <a:p>
            <a:r>
              <a:rPr lang="en-US" dirty="0"/>
              <a:t>Public data test is likely ~complicated by needing similar cohorts to see same effects</a:t>
            </a:r>
          </a:p>
          <a:p>
            <a:endParaRPr lang="en-US" dirty="0"/>
          </a:p>
          <a:p>
            <a:r>
              <a:rPr lang="en-US" b="1" dirty="0"/>
              <a:t>But public data test would be very important given concerns of overfitting… for the module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Immune checkpoint molecules are ligand-receptor pairs that exert stimulatory or inhibitory effects on the immune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Inhibitory checkpoints are crucial for maintaining self-tolerance and modulating the duration and magnitude of the immune response to minimize tissue damage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CTLA-4 and PD-1/PD-L1 are the most widely studied inhibitory checkpoint molecules.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CTLA-4 outcompetes CD28 (costimulatory receptor) for B7-1/2 ligands on APCs to increase threshold for T cell activation (i.e. reduces immune responses to weak antigens, self/tumor)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PD-1 expressed by activated/induced T cells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; this checkpoint prevents inappropriate overactivation and limits duration of T cell activation</a:t>
            </a: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3C61E-00F3-0C88-497C-ED27F5C6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05CE-E6E2-4788-9628-69C1FEA0F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2AC61-9BE9-7B2C-AB15-4979AE3A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Despite the clinical successes of immune checkpoint inhibitors (ICI), they are only effective in some patients,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response rates in the 20-50% range (1). Typically, there is a fraction of patients that show no objective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response (OR) (2-4).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mode of action of immune checkpoint inhibitors is through blockade of inhibitory molecules involved in the regulation of T cells, thus releasing tumor specific T cells to destroy their tumor targets.</a:t>
            </a:r>
            <a:endParaRPr lang="en-US" b="0" i="0" u="none" strike="noStrike" dirty="0">
              <a:solidFill>
                <a:srgbClr val="222222"/>
              </a:solidFill>
              <a:effectLst/>
              <a:latin typeface="Merriweather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38D8E-2ADE-1AE6-97DD-56BD516B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92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1CF56-713B-0CE6-E9A9-02B4A77E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65545-DFBF-1453-B89C-27C04330F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92238-646B-5179-8C0F-DD1A691F7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Association of checkpoint inhibitor-induced toxic effects with shared cancer and tissue antigens in non-small cell lung cancer: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associated with response to therapy (also can cite Association of vitiligo with tumor response in patients with metastatic melanoma treated with pembrolizumab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also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Nivolumab in resected and unresectable metastatic melanoma: characteristics of immune-related adverse events and association with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Characterization of anti-cancer immune response associated with immune-related adverse events in patients with kidney cancer (meeting abstract)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more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ICB responders, not a new 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0F7B-BD00-2575-CC59-2157A1FE4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9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However, ICI can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lead to a breach in self-tolerance resulting in immune-related adverse events (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that include tissue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 autoimmunity. Notably,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quite heterogeneous, and in some studies have been associated with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therapeutic benefit. </a:t>
            </a:r>
          </a:p>
          <a:p>
            <a:endParaRPr lang="en-US" b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serious immune-related adverse events (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have been associated with ICI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therapy. These events include colitis, pneumonitis, neuropathies, endocrinopathies, nephritis, dermatitis and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arthritis (5-26). Multiple reports have suggested that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associated with favorable clinical responses to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ICI (27-34). Most importantly, these adverse events affect quality of life and can lead to discontinuation of ICI,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in turn does not allow the patient to fully benefit from ICI therapy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are autoimmune-like inflammatory pathologies, more transient though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08C9-54B2-73D3-E39C-0D740D168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C8830-AD6B-77D2-7BEF-761329BFE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55E9F-F23B-1A9B-2A6F-9E81B42A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characteristics associated with toxicity to immune checkpoint blockade in patients with melanoma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Autoimmune toxicity occurs in up to 60% of patients treated with immune checkpoint inhibitor (ICI)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Ipilimumab: CTLA-4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Pembrolizumab/nivolumab: PD-1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1E4E8-0D0A-75A0-EB64-88CB0C945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4074-E191-30B5-E965-50DB35531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28ED5-3B1E-5D62-6699-532E3EED5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36D94-F8C1-CA22-FA3F-C0F92838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Biomarkers associated with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irAE</a:t>
            </a:r>
            <a:endParaRPr lang="en-US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have also been described, including IL-17 levels, gene expression signatures and levels of eosinophils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 cells are implicated in the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associated with ICI. Clonal expansions of CD8 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cells are seen prior to grade 2-3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(44). There are also increasing reports of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that are T cell mediated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autoimmune diseases typically occurring within 8-12 weeks of ICI initiation. These include multiple case reports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 ICI-induced type 1 diabetes (T1D) typically presenting as ketoacidosis, persistent impairment of C-peptide,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development of islet autoantibodies and islet specific CD4 T cell responses (9-15). Rheumatoid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arthritis (RA) has also been described after ICI (16-22), and in several cases anti-citrullinated protein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antibodies (ACPAs) were present (20, 22). Similarly, autoimmune thyroiditis (13, 23, 24) and vitiligo are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described with ICI therapy (26). In addition, individuals with preexisting autoimmune disease flare when treated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ICI (22, 25). In summary, T cells are central to the process of therapeutic response and autoimmune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adverse events related to ICI, and as noted above these two outcomes may in fact be related.</a:t>
            </a:r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An AUC of 0.5 suggests no discrimination (equivalent to random guessing), while an AUC of 1 indicates perfect discrimination (for predicting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irAE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  <a:endParaRPr lang="en-US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Germline variants associated with toxicity to immune checkpoint blockade</a:t>
            </a:r>
            <a:r>
              <a:rPr lang="en-US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IL7 cryptic exon, </a:t>
            </a:r>
            <a:r>
              <a:rPr lang="en-US" b="0" i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IL7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supports aberrant immune activity in autoimmunity, limits organ toxicity during antiviral immune response, blocks PD-1 leading to T1D (blocking checkpoint when it would have prevented autoimmunity, so IL7 acts as a natural ICB and is therefore rationally associated with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/>
              <a:t>l</a:t>
            </a:r>
            <a:r>
              <a:rPr lang="en-US" b="0" dirty="0"/>
              <a:t>ower baseline levels of CD8 TCM cells in arthritis </a:t>
            </a:r>
            <a:r>
              <a:rPr lang="en-US" b="0" dirty="0" err="1"/>
              <a:t>irAE</a:t>
            </a:r>
            <a:r>
              <a:rPr lang="en-US" b="0" dirty="0"/>
              <a:t> patients, higher CD4 Th2 baseline levels in pneumonitis </a:t>
            </a:r>
            <a:r>
              <a:rPr lang="en-US" b="0" dirty="0" err="1"/>
              <a:t>irAE</a:t>
            </a:r>
            <a:r>
              <a:rPr lang="en-US" b="0" dirty="0"/>
              <a:t> patients, higher CD4 Th17 baseline levels in thyroiditis </a:t>
            </a:r>
            <a:r>
              <a:rPr lang="en-US" b="0" dirty="0" err="1"/>
              <a:t>irAE</a:t>
            </a:r>
            <a:r>
              <a:rPr lang="en-US" b="0" dirty="0"/>
              <a:t> patients (</a:t>
            </a:r>
            <a:r>
              <a:rPr lang="en-US" b="0" i="0" u="none" strike="noStrike" dirty="0">
                <a:solidFill>
                  <a:srgbClr val="212121"/>
                </a:solidFill>
                <a:effectLst/>
              </a:rPr>
              <a:t>PMID: 36513074)</a:t>
            </a:r>
          </a:p>
          <a:p>
            <a:endParaRPr lang="en-US" sz="2800" b="0" dirty="0"/>
          </a:p>
          <a:p>
            <a:r>
              <a:rPr lang="en-US" sz="2800" b="0" dirty="0"/>
              <a:t>low baseline circulating MAITs associated with </a:t>
            </a:r>
            <a:r>
              <a:rPr lang="en-US" sz="2800" b="0" dirty="0" err="1"/>
              <a:t>irAE</a:t>
            </a:r>
            <a:r>
              <a:rPr lang="en-US" sz="2800" b="0" dirty="0"/>
              <a:t> colitis (PMID: 32734627, ~coincides with </a:t>
            </a:r>
            <a:r>
              <a:rPr lang="en-US" b="0" dirty="0"/>
              <a:t>my analysis)</a:t>
            </a:r>
          </a:p>
          <a:p>
            <a:r>
              <a:rPr lang="en-US" sz="2800" b="0" dirty="0"/>
              <a:t>activated CD4 TEM abundance (in PBMCs) associated with </a:t>
            </a:r>
            <a:r>
              <a:rPr lang="en-US" sz="2800" b="0" dirty="0" err="1"/>
              <a:t>irAE</a:t>
            </a:r>
            <a:r>
              <a:rPr lang="en-US" sz="2800" b="0" dirty="0"/>
              <a:t> development (</a:t>
            </a:r>
            <a:r>
              <a:rPr lang="en-US" sz="2800" b="0" i="0" strike="noStrike" dirty="0">
                <a:effectLst/>
              </a:rPr>
              <a:t>PMID: 35027754, ~disagrees with my analysis)</a:t>
            </a:r>
          </a:p>
          <a:p>
            <a:endParaRPr lang="en-US" sz="2800" b="0" i="0" strike="noStrike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characteristics associated with toxicity to immune checkpoint blockade in patients with melanoma</a:t>
            </a:r>
            <a:r>
              <a:rPr lang="en-US" sz="2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BASELINE </a:t>
            </a:r>
            <a:r>
              <a:rPr lang="en-US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activated CD4 effector memory T abundance and TCR diversity associated with 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sz="28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# Germline genetic variants are associated with development of insulin-dependent diabetes in cancer patients treated with immune checkpoint inhibitors</a:t>
            </a:r>
            <a:endParaRPr lang="en-US" sz="4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0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0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*NLRC5*</a:t>
            </a:r>
            <a:r>
              <a:rPr lang="en-US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germline mutation as potential predictive biomarker for T1D </a:t>
            </a:r>
            <a:r>
              <a:rPr lang="en-US" sz="4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sz="4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E4C15-21F2-2BD0-D2B8-923A4EEAA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8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5228-0194-9F96-2578-3B716CE6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96A63-D01D-CECC-AC1E-AC6C79C7C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16675-8909-AF09-61BF-22073A734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TCRs estimated to potentially react with 1 in ~10k encountered peptides (</a:t>
            </a:r>
            <a:r>
              <a:rPr lang="en-US" sz="1200" b="0" i="0" u="none" strike="noStrike" dirty="0">
                <a:solidFill>
                  <a:srgbClr val="212121"/>
                </a:solidFill>
                <a:effectLst/>
              </a:rPr>
              <a:t>PMID37409132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Killed tumor cells may release antigens shared by normal cells (i.e. non-tumorigenic proteins still in tumor cell), healthy cells around tumor may also be killed in crossfire and release antigens that induce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Speculation for what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crossreactive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T cells are actually targeting, perhaps T cells targeting cancer neoantigens cross-react with WT version of protein in healthy tissue (Autoreactive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napsin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A-specific T cells are enriched in lung tumors and inflammatory lung lesions during immune checkpoint blockade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Gouttefangeas</a:t>
            </a:r>
            <a:r>
              <a:rPr lang="en-US" dirty="0"/>
              <a:t> et al. </a:t>
            </a:r>
            <a:r>
              <a:rPr lang="en-US" i="1" dirty="0"/>
              <a:t>Front Immunol</a:t>
            </a:r>
            <a:r>
              <a:rPr lang="en-US" dirty="0"/>
              <a:t>. 2023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TCR conceivably could recognize ~ 1 million peptides,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crossreactive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peptides likely often better agonists than original one that activated T cell, but few (~1%) of peptides are actually presented on MHC, so probably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crossreactivity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estimate closer to 1 in ~10,000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estimate TCRs to be able to bind ~10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^5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to 10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^6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peptides (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Amino acid similarity accounts for T cell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crossreactivity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and for "holes" in the T cell repertoire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What makes TCRs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crossreactive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?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cross-reactivity need not result from sequence similarity (3D structural similarity more important than 1D sequence similarity (Peter’s paper: Autoreactive T cell receptors with shared germline-like </a:t>
            </a:r>
            <a:r>
              <a:rPr lang="el-G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α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chains in type 1 diabetes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(b) ICIs can target normal tissues such as hypothalamic and pituitary tissues directly which express immune checkpoint ligand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Pituitary expression of CTLA-4 mediates </a:t>
            </a:r>
            <a:r>
              <a:rPr lang="en-US" b="1" i="0" u="none" strike="noStrike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hypophysitis</a:t>
            </a:r>
            <a:r>
              <a:rPr lang="en-US" b="1" i="0" u="none" strike="noStrike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secondary to administration of CTLA-4 blocking antibody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(c) Activated T cells can release inflammatory mediators which lead to damage in normal tissues</a:t>
            </a: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(d) The production of autoantibodies is associated with the risk of </a:t>
            </a:r>
            <a:r>
              <a:rPr lang="en-US" b="0" i="0" u="none" strike="noStrike" dirty="0" err="1">
                <a:solidFill>
                  <a:srgbClr val="1F1F1F"/>
                </a:solidFill>
                <a:effectLst/>
                <a:latin typeface="ElsevierGulliver"/>
              </a:rPr>
              <a:t>irAEs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.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autoantibodies present ~50% of time for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(e) ICIs can induce the diversification of lymphocytes as well as promoting T/B cell activation and proliferation</a:t>
            </a: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(f) The microbiome with certain </a:t>
            </a:r>
            <a:r>
              <a:rPr lang="en-US" b="0" i="0" u="sng" strike="noStrike" dirty="0">
                <a:solidFill>
                  <a:srgbClr val="1F1F1F"/>
                </a:solidFill>
                <a:effectLst/>
                <a:latin typeface="ElsevierGulliver"/>
                <a:hlinkClick r:id="rId3" tooltip="Learn more about bacterial species from ScienceDirect's AI-generated Topic Pages"/>
              </a:rPr>
              <a:t>bacterial species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 can shift immune lineage to pro-inflammatory or anti-inflammatory subtypes respectively thereby inducing or resisting </a:t>
            </a:r>
            <a:r>
              <a:rPr lang="en-US" b="0" i="0" u="none" strike="noStrike" dirty="0" err="1">
                <a:solidFill>
                  <a:srgbClr val="1F1F1F"/>
                </a:solidFill>
                <a:effectLst/>
                <a:latin typeface="ElsevierGulliver"/>
              </a:rPr>
              <a:t>irAEs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endParaRPr lang="en-US" b="0" i="0" u="none" strike="noStrike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# Advances in research on molecular markers in immune checkpoint inhibitor-associated myocarditis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hypotheses: ICIs bind to cell surface proteins (like CTLA-4) in normal tissue leading to T cell infiltration (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**this is an obvious one I don't think about much**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crossreactive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 cells (T cells recognizing tumor antigens enter circulation and identify similar antigens in healthy tissue), via cytokines (promote infiltration of inflammatory molecules into nontarget tissue, ICIs increase circulating cytokine levels, 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**this is a good one I don't think about much**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autoantibodies</a:t>
            </a:r>
            <a:endParaRPr lang="en-US" b="0" dirty="0"/>
          </a:p>
          <a:p>
            <a:endParaRPr lang="en-US" b="0" dirty="0"/>
          </a:p>
          <a:p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# B cells as biomarkers: predicting immune checkpoint therapy adverse events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association between early therapy-induced changes in circulating B cells (decreased B cells, increased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plasmablasts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CD21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low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PD-1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</a:t>
            </a:r>
            <a:r>
              <a:rPr lang="en-US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memory B cells) and an increased risk of high-grade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patients treated with ICB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B7109-0F14-F811-22D3-87BE667BC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0CCA-4CBC-466C-AE64-2795A1B0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9FAF8-1267-F1A8-82FF-64C49A207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D880F-8914-56B4-E3AA-A22657B9C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/>
              <a:t>l</a:t>
            </a:r>
            <a:r>
              <a:rPr lang="en-US" b="0" dirty="0"/>
              <a:t>ower baseline levels of CD8 TCM cells in arthritis </a:t>
            </a:r>
            <a:r>
              <a:rPr lang="en-US" b="0" dirty="0" err="1"/>
              <a:t>irAE</a:t>
            </a:r>
            <a:r>
              <a:rPr lang="en-US" b="0" dirty="0"/>
              <a:t> patients, higher CD4 Th2 baseline levels in pneumonitis </a:t>
            </a:r>
            <a:r>
              <a:rPr lang="en-US" b="0" dirty="0" err="1"/>
              <a:t>irAE</a:t>
            </a:r>
            <a:r>
              <a:rPr lang="en-US" b="0" dirty="0"/>
              <a:t> patients, higher CD4 Th17 baseline levels in thyroiditis </a:t>
            </a:r>
            <a:r>
              <a:rPr lang="en-US" b="0" dirty="0" err="1"/>
              <a:t>irAE</a:t>
            </a:r>
            <a:r>
              <a:rPr lang="en-US" b="0" dirty="0"/>
              <a:t> patients (</a:t>
            </a:r>
            <a:r>
              <a:rPr lang="en-US" b="0" i="0" u="none" strike="noStrike" dirty="0">
                <a:solidFill>
                  <a:srgbClr val="212121"/>
                </a:solidFill>
                <a:effectLst/>
              </a:rPr>
              <a:t>PMID: 36513074)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4877E-6693-A6A2-7387-4C417E2FD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13F4-E30F-B659-1361-9C30E41A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944EA-63ED-CA64-7F56-17B30D6F2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2D9F8-8AE4-6D22-73D1-F0DD14C66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B552-3662-45B1-0F51-9504E90A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Identifying immune cell subsets associated with immune-related adverse event (</a:t>
            </a:r>
            <a:r>
              <a:rPr lang="en-US" sz="4400" dirty="0" err="1"/>
              <a:t>irAE</a:t>
            </a:r>
            <a:r>
              <a:rPr lang="en-US" sz="4400" dirty="0"/>
              <a:t>)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12-19-2024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9A39-3909-FF14-1D48-F1B55510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AD2EC1-5CF1-3232-70F2-655697E2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84" y="0"/>
            <a:ext cx="6471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47CE7-435B-7A19-39DE-25749C18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8D561E-6802-F994-6AEC-6F52A5BE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5110909" cy="4623402"/>
          </a:xfrm>
        </p:spPr>
        <p:txBody>
          <a:bodyPr>
            <a:normAutofit/>
          </a:bodyPr>
          <a:lstStyle/>
          <a:p>
            <a:r>
              <a:rPr lang="en-US" dirty="0"/>
              <a:t>mostly lung/urinary tract primary cancers</a:t>
            </a:r>
          </a:p>
          <a:p>
            <a:r>
              <a:rPr lang="en-US" dirty="0"/>
              <a:t>almost exclusively treated with anti PD-1</a:t>
            </a:r>
          </a:p>
          <a:p>
            <a:r>
              <a:rPr lang="en-US" dirty="0"/>
              <a:t>skin, thyroid </a:t>
            </a:r>
            <a:r>
              <a:rPr lang="en-US" dirty="0" err="1"/>
              <a:t>irAEs</a:t>
            </a:r>
            <a:r>
              <a:rPr lang="en-US" dirty="0"/>
              <a:t> well-represented</a:t>
            </a:r>
          </a:p>
          <a:p>
            <a:r>
              <a:rPr lang="en-US" dirty="0"/>
              <a:t>most </a:t>
            </a:r>
            <a:r>
              <a:rPr lang="en-US" dirty="0" err="1"/>
              <a:t>irAEs</a:t>
            </a:r>
            <a:r>
              <a:rPr lang="en-US" dirty="0"/>
              <a:t> arise within 1-2 months</a:t>
            </a:r>
          </a:p>
        </p:txBody>
      </p:sp>
    </p:spTree>
    <p:extLst>
      <p:ext uri="{BB962C8B-B14F-4D97-AF65-F5344CB8AC3E}">
        <p14:creationId xmlns:p14="http://schemas.microsoft.com/office/powerpoint/2010/main" val="221351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FEC5-7CE1-0D0F-676A-F44E6A0A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D3E78-76ED-F1C9-CBC2-160E95CB5B95}"/>
              </a:ext>
            </a:extLst>
          </p:cNvPr>
          <p:cNvGrpSpPr/>
          <p:nvPr/>
        </p:nvGrpSpPr>
        <p:grpSpPr>
          <a:xfrm>
            <a:off x="968943" y="519794"/>
            <a:ext cx="11148461" cy="6338206"/>
            <a:chOff x="968943" y="519794"/>
            <a:chExt cx="11148461" cy="63382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9EF872-699E-339F-72F1-A22EC605F6F1}"/>
                </a:ext>
              </a:extLst>
            </p:cNvPr>
            <p:cNvGrpSpPr/>
            <p:nvPr/>
          </p:nvGrpSpPr>
          <p:grpSpPr>
            <a:xfrm>
              <a:off x="968943" y="519794"/>
              <a:ext cx="11148461" cy="6338206"/>
              <a:chOff x="968943" y="519794"/>
              <a:chExt cx="11148461" cy="63382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8DE3A82-2A49-8238-A091-F15444F1E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917" y="1359814"/>
                <a:ext cx="8367487" cy="549818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79C93E-F11D-6807-B4B2-05119E89B9A9}"/>
                  </a:ext>
                </a:extLst>
              </p:cNvPr>
              <p:cNvSpPr/>
              <p:nvPr/>
            </p:nvSpPr>
            <p:spPr>
              <a:xfrm>
                <a:off x="3049604" y="519794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5EC32D-208B-3BB2-A63B-7C3D964A1F15}"/>
                  </a:ext>
                </a:extLst>
              </p:cNvPr>
              <p:cNvSpPr/>
              <p:nvPr/>
            </p:nvSpPr>
            <p:spPr>
              <a:xfrm>
                <a:off x="968943" y="4108907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E2F29D-ECC7-D334-10BE-BC0F7C771FBC}"/>
                </a:ext>
              </a:extLst>
            </p:cNvPr>
            <p:cNvSpPr/>
            <p:nvPr/>
          </p:nvSpPr>
          <p:spPr>
            <a:xfrm>
              <a:off x="6561157" y="4629753"/>
              <a:ext cx="765461" cy="3979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E093E7-CE22-1E92-7624-7EC603F34890}"/>
                </a:ext>
              </a:extLst>
            </p:cNvPr>
            <p:cNvSpPr/>
            <p:nvPr/>
          </p:nvSpPr>
          <p:spPr>
            <a:xfrm>
              <a:off x="6406138" y="4736065"/>
              <a:ext cx="765461" cy="1468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AD6490-AC82-4BA3-7592-AE9CD8B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Analyzing immune cell populations with 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E8CAEE-40D5-989B-8F05-2BCC95D4D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r>
              <a:rPr lang="en-US" dirty="0"/>
              <a:t>Broad subsets (T, B, NK, monocytes…)</a:t>
            </a:r>
          </a:p>
          <a:p>
            <a:r>
              <a:rPr lang="en-US" dirty="0"/>
              <a:t>Memory subsets of T/B cells</a:t>
            </a:r>
          </a:p>
          <a:p>
            <a:r>
              <a:rPr lang="en-US" dirty="0"/>
              <a:t>Special CD4/CD8 subsets</a:t>
            </a:r>
          </a:p>
          <a:p>
            <a:r>
              <a:rPr lang="en-US" dirty="0"/>
              <a:t>PD1</a:t>
            </a:r>
            <a:r>
              <a:rPr lang="en-US" baseline="30000" dirty="0"/>
              <a:t>+</a:t>
            </a:r>
            <a:r>
              <a:rPr lang="en-US" dirty="0"/>
              <a:t> T/B/NK, PDL1</a:t>
            </a:r>
            <a:r>
              <a:rPr lang="en-US" baseline="30000" dirty="0"/>
              <a:t>+</a:t>
            </a:r>
            <a:r>
              <a:rPr lang="en-US" dirty="0"/>
              <a:t> (monocytes)</a:t>
            </a:r>
          </a:p>
        </p:txBody>
      </p:sp>
    </p:spTree>
    <p:extLst>
      <p:ext uri="{BB962C8B-B14F-4D97-AF65-F5344CB8AC3E}">
        <p14:creationId xmlns:p14="http://schemas.microsoft.com/office/powerpoint/2010/main" val="81736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1E51-E78A-32BD-4BED-1B93DA1C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4966-0407-98A5-86D4-E7391C53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1A237-3C3F-ABBD-B789-3A4AE1D4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immune cell biomarkers that predict </a:t>
            </a:r>
            <a:r>
              <a:rPr lang="en-US" b="1" dirty="0" err="1"/>
              <a:t>irAEs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</p:spTree>
    <p:extLst>
      <p:ext uri="{BB962C8B-B14F-4D97-AF65-F5344CB8AC3E}">
        <p14:creationId xmlns:p14="http://schemas.microsoft.com/office/powerpoint/2010/main" val="409854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Methods for processing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0DD897-6C82-910C-37CE-8B7B3E32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97" y="2348565"/>
            <a:ext cx="3093127" cy="34987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38085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features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Normalize percent of parent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Logit transform, Z-scale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mixed-effects LM for each of 71 remaining features, take residuals as batch-corrected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7555831" y="2044822"/>
            <a:ext cx="49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D4C8-0ACB-B73C-DEB7-81A9C27313F1}"/>
              </a:ext>
            </a:extLst>
          </p:cNvPr>
          <p:cNvSpPr txBox="1"/>
          <p:nvPr/>
        </p:nvSpPr>
        <p:spPr>
          <a:xfrm>
            <a:off x="10409941" y="2044822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416462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521D9-53A7-3A7E-53A5-A892FD77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351" y="2414154"/>
            <a:ext cx="2952198" cy="343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005625-07C0-17BA-3C6D-8755292ED0EF}"/>
              </a:ext>
            </a:extLst>
          </p:cNvPr>
          <p:cNvSpPr txBox="1"/>
          <p:nvPr/>
        </p:nvSpPr>
        <p:spPr>
          <a:xfrm>
            <a:off x="1320462" y="5752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</p:txBody>
      </p:sp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B1F6-3E41-45EB-D68F-EC4EEECF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780008"/>
            <a:ext cx="9850121" cy="4164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1D1E-E674-C3A0-B1A0-EB92054F8F6B}"/>
              </a:ext>
            </a:extLst>
          </p:cNvPr>
          <p:cNvSpPr txBox="1"/>
          <p:nvPr/>
        </p:nvSpPr>
        <p:spPr>
          <a:xfrm>
            <a:off x="4691902" y="6488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4297-6120-7A04-C97B-6E3B8C6A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E588D-E045-458E-20D0-EF3CBA87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17" y="1919288"/>
            <a:ext cx="7337612" cy="4697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1AB02-0372-6FF9-08D8-5DBD0B78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 frequency may be lower in those developing an </a:t>
            </a:r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0603-A7C0-6986-AC24-5E2523BD8145}"/>
              </a:ext>
            </a:extLst>
          </p:cNvPr>
          <p:cNvSpPr txBox="1"/>
          <p:nvPr/>
        </p:nvSpPr>
        <p:spPr>
          <a:xfrm>
            <a:off x="4873991" y="643173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55294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for baseline feature modules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A4B0CF-CBA3-9DB5-4916-34E90FF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</a:t>
            </a:r>
            <a:r>
              <a:rPr lang="en-US" dirty="0" err="1"/>
              <a:t>irAE</a:t>
            </a:r>
            <a:r>
              <a:rPr lang="en-US" dirty="0"/>
              <a:t> group comparison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Rank features by importance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if </a:t>
            </a:r>
            <a:r>
              <a:rPr lang="en-US" dirty="0" err="1"/>
              <a:t>irAE</a:t>
            </a:r>
            <a:r>
              <a:rPr lang="en-US" dirty="0"/>
              <a:t> group has sufficient n, use random forest models to order features by importance in </a:t>
            </a:r>
            <a:r>
              <a:rPr lang="en-US" dirty="0" err="1"/>
              <a:t>irAE</a:t>
            </a:r>
            <a:r>
              <a:rPr lang="en-US" dirty="0"/>
              <a:t> group distinction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otherwise for each feature test for difference in baseline frequency distributions between </a:t>
            </a:r>
            <a:r>
              <a:rPr lang="en-US" dirty="0" err="1"/>
              <a:t>irAE</a:t>
            </a:r>
            <a:r>
              <a:rPr lang="en-US" dirty="0"/>
              <a:t> groups and arrange by </a:t>
            </a:r>
            <a:r>
              <a:rPr lang="en-US" dirty="0" err="1"/>
              <a:t>pval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Take top 4 features as top feature model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PCA only using features in the module</a:t>
            </a:r>
          </a:p>
        </p:txBody>
      </p:sp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C8-C08C-5310-43AF-1506C94B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60CCE2-46E9-4266-9517-B6AD719E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6" y="1919288"/>
            <a:ext cx="4415094" cy="486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A1593-E659-B741-D41A-ED2811CE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CFD-980F-C8FF-B49F-828D77CD9F5F}"/>
              </a:ext>
            </a:extLst>
          </p:cNvPr>
          <p:cNvSpPr txBox="1"/>
          <p:nvPr/>
        </p:nvSpPr>
        <p:spPr>
          <a:xfrm>
            <a:off x="1164399" y="609744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1A4D3-F063-8BC4-A7C8-836303ACEFC6}"/>
              </a:ext>
            </a:extLst>
          </p:cNvPr>
          <p:cNvSpPr txBox="1"/>
          <p:nvPr/>
        </p:nvSpPr>
        <p:spPr>
          <a:xfrm>
            <a:off x="7222616" y="509709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86B2F-4F08-9122-43AB-05DE823A0AC5}"/>
              </a:ext>
            </a:extLst>
          </p:cNvPr>
          <p:cNvSpPr txBox="1"/>
          <p:nvPr/>
        </p:nvSpPr>
        <p:spPr>
          <a:xfrm>
            <a:off x="4691902" y="648866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E8C69-4773-1D8D-9BE0-BBB816EB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2477308"/>
            <a:ext cx="3311709" cy="24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47DC-7F42-4AD5-79B9-8F6EA077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F1E7-2E5C-5427-AD5B-FA5BE73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randomly formed modules instead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863C6-61DA-E6C4-9723-E9A61624F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60" y="1775042"/>
            <a:ext cx="4558611" cy="508295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304D89-9AA1-F094-FD5D-E1E1E7CAA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451" y="2997319"/>
            <a:ext cx="5655644" cy="184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- choosing random set of 4 features 1000 times, obtain similar separation in PCA space ~4.1% of the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5D5-BC4F-2513-3986-933FF4DC5F16}"/>
              </a:ext>
            </a:extLst>
          </p:cNvPr>
          <p:cNvSpPr txBox="1"/>
          <p:nvPr/>
        </p:nvSpPr>
        <p:spPr>
          <a:xfrm>
            <a:off x="452387" y="5419024"/>
            <a:ext cx="197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“bottom” 4 feature</a:t>
            </a:r>
          </a:p>
          <a:p>
            <a:r>
              <a:rPr lang="en-US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68897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943F-8346-9556-6F4F-BBB5C03B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E55CE-18DA-E460-8307-CA23AFE4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94" y="1851196"/>
            <a:ext cx="6272729" cy="50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2AC51-A50F-80DE-5699-2D3C797A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Summary of baseline module analyses: several features may be more </a:t>
            </a:r>
            <a:r>
              <a:rPr lang="en-US" dirty="0" err="1"/>
              <a:t>irAE</a:t>
            </a:r>
            <a:r>
              <a:rPr lang="en-US" dirty="0"/>
              <a:t>-type-specific</a:t>
            </a:r>
          </a:p>
        </p:txBody>
      </p:sp>
    </p:spTree>
    <p:extLst>
      <p:ext uri="{BB962C8B-B14F-4D97-AF65-F5344CB8AC3E}">
        <p14:creationId xmlns:p14="http://schemas.microsoft.com/office/powerpoint/2010/main" val="158075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18" y="4938713"/>
            <a:ext cx="6821103" cy="182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06"/>
            <a:ext cx="10372725" cy="3667519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r>
              <a:rPr lang="en-US" dirty="0"/>
              <a:t>,          Cliff Rims</a:t>
            </a:r>
          </a:p>
          <a:p>
            <a:r>
              <a:rPr lang="en-US" dirty="0"/>
              <a:t>Bernard Khor</a:t>
            </a:r>
          </a:p>
          <a:p>
            <a:r>
              <a:rPr lang="en-US" dirty="0"/>
              <a:t>Bioinformatics</a:t>
            </a:r>
          </a:p>
          <a:p>
            <a:pPr lvl="1"/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  <a:p>
            <a:pPr lvl="1"/>
            <a:r>
              <a:rPr lang="en-US" dirty="0"/>
              <a:t>Andrew </a:t>
            </a:r>
            <a:r>
              <a:rPr lang="en-US" dirty="0" err="1"/>
              <a:t>Koval</a:t>
            </a:r>
            <a:endParaRPr lang="en-US" dirty="0"/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344833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8314-5F0C-5525-EF3F-C2D81A81A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9406-2162-74C7-42DE-6E76B45E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D74E-6124-BEFD-B84F-2E2F4A23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Determine how ICI alters immune cell landscape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Does ICI make immune landscape more like that seen in individuals with natural autoimmunity, specifically in those who develop </a:t>
            </a:r>
            <a:r>
              <a:rPr lang="en-US" b="1" dirty="0" err="1"/>
              <a:t>irAEs</a:t>
            </a:r>
            <a:r>
              <a:rPr lang="en-US" b="1" dirty="0"/>
              <a:t>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What immune cell subsets change in </a:t>
            </a:r>
            <a:r>
              <a:rPr lang="en-US" dirty="0" err="1"/>
              <a:t>irAE</a:t>
            </a:r>
            <a:r>
              <a:rPr lang="en-US" dirty="0"/>
              <a:t>-specific manner on ICI?</a:t>
            </a:r>
          </a:p>
        </p:txBody>
      </p:sp>
    </p:spTree>
    <p:extLst>
      <p:ext uri="{BB962C8B-B14F-4D97-AF65-F5344CB8AC3E}">
        <p14:creationId xmlns:p14="http://schemas.microsoft.com/office/powerpoint/2010/main" val="1420569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9A62-DDD1-C2F1-FB42-4E9B4796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FC1B-49E8-1A1D-E017-92D8E59C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for determining if </a:t>
            </a:r>
            <a:r>
              <a:rPr lang="en-US" dirty="0" err="1"/>
              <a:t>irAE</a:t>
            </a:r>
            <a:r>
              <a:rPr lang="en-US" dirty="0"/>
              <a:t> group immunotypes become more like those of AID patients over ICI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AFF84A-839B-0640-6239-8BE8EE1A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6005362" cy="462340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PCA on all autoimmune and cancer (longitudinal) patient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centroids of autoimmune and baseline cancer data (for 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groups)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 line between baseline cancer centroids (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ones) to autoimmune centroid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longitudinal immunotypes onto line (more positive then means closer to AID immunotype)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EFF94-A029-567F-5EC5-B86BEC1B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53" y="1885093"/>
            <a:ext cx="3636747" cy="469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1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6BD4-AC7E-476B-1415-4E932CFFD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25E2B6F-F428-C121-746F-18E77151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10481108" cy="1620085"/>
          </a:xfrm>
        </p:spPr>
        <p:txBody>
          <a:bodyPr>
            <a:normAutofit/>
          </a:bodyPr>
          <a:lstStyle/>
          <a:p>
            <a:r>
              <a:rPr lang="en-US" dirty="0"/>
              <a:t>Immunotypes of </a:t>
            </a:r>
            <a:r>
              <a:rPr lang="en-US" dirty="0" err="1"/>
              <a:t>irAE</a:t>
            </a:r>
            <a:r>
              <a:rPr lang="en-US" dirty="0"/>
              <a:t> group may become more “AID-like” early over ICI than those of non-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4C54DF-B367-7E32-11FA-D4B6D80F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08" y="2281187"/>
            <a:ext cx="6503069" cy="4335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8BC699-9C8E-C557-7842-61212681D90D}"/>
              </a:ext>
            </a:extLst>
          </p:cNvPr>
          <p:cNvSpPr txBox="1"/>
          <p:nvPr/>
        </p:nvSpPr>
        <p:spPr>
          <a:xfrm>
            <a:off x="9273092" y="4023360"/>
            <a:ext cx="16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stats on this</a:t>
            </a:r>
          </a:p>
        </p:txBody>
      </p:sp>
    </p:spTree>
    <p:extLst>
      <p:ext uri="{BB962C8B-B14F-4D97-AF65-F5344CB8AC3E}">
        <p14:creationId xmlns:p14="http://schemas.microsoft.com/office/powerpoint/2010/main" val="3845966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563C-F334-9B65-53F6-96E4F37B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C541-7CCA-D6A6-CCA4-6BBA3F31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8121B8-CC8F-429C-36FA-DF773095D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Determine how ICI alters immune cell landscape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Does ICI make immune landscape more like that seen in individuals with natural autoimmunity, specifically in those who develop </a:t>
            </a:r>
            <a:r>
              <a:rPr lang="en-US" dirty="0" err="1"/>
              <a:t>irAEs</a:t>
            </a:r>
            <a:r>
              <a:rPr lang="en-US" dirty="0"/>
              <a:t>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What immune cell subsets change in </a:t>
            </a:r>
            <a:r>
              <a:rPr lang="en-US" b="1" dirty="0" err="1"/>
              <a:t>irAE</a:t>
            </a:r>
            <a:r>
              <a:rPr lang="en-US" b="1" dirty="0"/>
              <a:t>-specific manner on ICI?</a:t>
            </a:r>
          </a:p>
        </p:txBody>
      </p:sp>
    </p:spTree>
    <p:extLst>
      <p:ext uri="{BB962C8B-B14F-4D97-AF65-F5344CB8AC3E}">
        <p14:creationId xmlns:p14="http://schemas.microsoft.com/office/powerpoint/2010/main" val="180525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to identify immune cell subsets changing over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feature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Model relationship between feature frequency and time (since baseline) with or without interaction between </a:t>
            </a:r>
            <a:r>
              <a:rPr lang="en-US" dirty="0" err="1"/>
              <a:t>irAE</a:t>
            </a:r>
            <a:r>
              <a:rPr lang="en-US" dirty="0"/>
              <a:t> group and time (bolded)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Run ANOVA on two models to see if including interaction term improves model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8A142-6D29-EDB6-0735-BBF7D4BA432E}"/>
              </a:ext>
            </a:extLst>
          </p:cNvPr>
          <p:cNvSpPr txBox="1"/>
          <p:nvPr/>
        </p:nvSpPr>
        <p:spPr>
          <a:xfrm>
            <a:off x="2190249" y="3623310"/>
            <a:ext cx="10618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gam(</a:t>
            </a:r>
            <a:r>
              <a:rPr lang="en-US" dirty="0" err="1"/>
              <a:t>freq</a:t>
            </a:r>
            <a:r>
              <a:rPr lang="en-US" dirty="0"/>
              <a:t> ~ </a:t>
            </a:r>
            <a:r>
              <a:rPr lang="en-US" dirty="0" err="1"/>
              <a:t>irae_group</a:t>
            </a:r>
            <a:r>
              <a:rPr lang="en-US" dirty="0"/>
              <a:t>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days_from_baseline</a:t>
            </a:r>
            <a:r>
              <a:rPr lang="en-US" dirty="0"/>
              <a:t>, k = 5, bs = "</a:t>
            </a:r>
            <a:r>
              <a:rPr lang="en-US" dirty="0" err="1"/>
              <a:t>cr</a:t>
            </a:r>
            <a:r>
              <a:rPr lang="en-US" dirty="0"/>
              <a:t>"</a:t>
            </a:r>
            <a:r>
              <a:rPr lang="en-US" b="1" i="1" dirty="0"/>
              <a:t>, by = </a:t>
            </a:r>
            <a:r>
              <a:rPr lang="en-US" b="1" i="1" dirty="0" err="1"/>
              <a:t>irae_group</a:t>
            </a:r>
            <a:r>
              <a:rPr lang="en-US" dirty="0"/>
              <a:t>)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patient_id</a:t>
            </a:r>
            <a:r>
              <a:rPr lang="en-US" dirty="0"/>
              <a:t>, bs = "re"), data = data, method = 'REML')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F64A-5126-DB20-C3B5-FEBB940A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E0CD-4AE3-BDE8-6C24-964F1106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CD56</a:t>
            </a:r>
            <a:r>
              <a:rPr lang="en-US" baseline="30000" dirty="0"/>
              <a:t>bright</a:t>
            </a:r>
            <a:r>
              <a:rPr lang="en-US" dirty="0"/>
              <a:t> of NK cells initially decreases with ICI specifically in combined </a:t>
            </a:r>
            <a:r>
              <a:rPr lang="en-US" dirty="0" err="1"/>
              <a:t>irAE</a:t>
            </a:r>
            <a:r>
              <a:rPr lang="en-US" dirty="0"/>
              <a:t> and skin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FD041-D2B0-B73D-148A-79FFF79B3D68}"/>
              </a:ext>
            </a:extLst>
          </p:cNvPr>
          <p:cNvSpPr txBox="1"/>
          <p:nvPr/>
        </p:nvSpPr>
        <p:spPr>
          <a:xfrm>
            <a:off x="4310006" y="6488668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0.01, 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49D8-CD6C-9D25-2A63-094727969BC1}"/>
              </a:ext>
            </a:extLst>
          </p:cNvPr>
          <p:cNvSpPr txBox="1"/>
          <p:nvPr/>
        </p:nvSpPr>
        <p:spPr>
          <a:xfrm>
            <a:off x="7713582" y="6143541"/>
            <a:ext cx="4610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CD56</a:t>
            </a:r>
            <a:r>
              <a:rPr lang="en-US" sz="1400" baseline="30000" dirty="0"/>
              <a:t>high</a:t>
            </a:r>
            <a:r>
              <a:rPr lang="en-US" sz="1400" dirty="0"/>
              <a:t> NK of non-granulocyte frequency 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0E2BE-724B-B3A6-F15D-F2373C4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8" y="2070577"/>
            <a:ext cx="5312432" cy="3576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197D4-46C5-C4C1-0AA3-E6E903BF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35" y="2099791"/>
            <a:ext cx="5312433" cy="3547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CE194-D7F0-91AC-0168-B13DAE11DA33}"/>
              </a:ext>
            </a:extLst>
          </p:cNvPr>
          <p:cNvSpPr txBox="1"/>
          <p:nvPr/>
        </p:nvSpPr>
        <p:spPr>
          <a:xfrm>
            <a:off x="2786206" y="2307522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D885F-6C44-18D6-A64E-718C4A48A432}"/>
              </a:ext>
            </a:extLst>
          </p:cNvPr>
          <p:cNvSpPr txBox="1"/>
          <p:nvPr/>
        </p:nvSpPr>
        <p:spPr>
          <a:xfrm>
            <a:off x="8460865" y="2307522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50660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endParaRPr lang="en-US" baseline="-25000" dirty="0"/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frequency may be lower in those developing </a:t>
            </a:r>
            <a:r>
              <a:rPr lang="en-US" dirty="0" err="1"/>
              <a:t>irAEs</a:t>
            </a:r>
            <a:endParaRPr lang="en-US" dirty="0"/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important feature in module for distinguishing combined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immunotypes of </a:t>
            </a:r>
            <a:r>
              <a:rPr lang="en-US" dirty="0" err="1"/>
              <a:t>irAE</a:t>
            </a:r>
            <a:r>
              <a:rPr lang="en-US" dirty="0"/>
              <a:t> group may become more “AID-like” early over ICI than those of non-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frequency initially decreases with ICI in skin/combined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 features may be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8574D-76E8-9B4A-AB0C-DDA59EF4EB9C}"/>
              </a:ext>
            </a:extLst>
          </p:cNvPr>
          <p:cNvSpPr txBox="1"/>
          <p:nvPr/>
        </p:nvSpPr>
        <p:spPr>
          <a:xfrm>
            <a:off x="4928134" y="6358025"/>
            <a:ext cx="306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subsets irae type specific?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356B-6391-24E5-BF75-C94B8F6B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618C-0A03-2581-648C-BDC35A11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Speculative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C1F6F-20BF-2C51-4A73-38DA38106131}"/>
              </a:ext>
            </a:extLst>
          </p:cNvPr>
          <p:cNvSpPr txBox="1"/>
          <p:nvPr/>
        </p:nvSpPr>
        <p:spPr>
          <a:xfrm>
            <a:off x="1536834" y="3042118"/>
            <a:ext cx="8280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Fill in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like for longitudinal presumably ICI affects PD1+ subsets and differences in how this happens leads to </a:t>
            </a:r>
            <a:r>
              <a:rPr lang="en-US" dirty="0" err="1">
                <a:solidFill>
                  <a:srgbClr val="FF0000"/>
                </a:solidFill>
              </a:rPr>
              <a:t>iraes</a:t>
            </a:r>
            <a:r>
              <a:rPr lang="en-US" dirty="0">
                <a:solidFill>
                  <a:srgbClr val="FF0000"/>
                </a:solidFill>
              </a:rPr>
              <a:t> perhaps (as shown here) through effects mediated by other cell types like cd56 bright who themselves are affected by the initial pd1 </a:t>
            </a:r>
            <a:r>
              <a:rPr lang="en-US" dirty="0" err="1">
                <a:solidFill>
                  <a:srgbClr val="FF0000"/>
                </a:solidFill>
              </a:rPr>
              <a:t>affecteds</a:t>
            </a:r>
            <a:r>
              <a:rPr lang="en-US" dirty="0">
                <a:solidFill>
                  <a:srgbClr val="FF0000"/>
                </a:solidFill>
              </a:rPr>
              <a:t>. for baseline its easier to just say protective/antonym</a:t>
            </a:r>
          </a:p>
        </p:txBody>
      </p:sp>
    </p:spTree>
    <p:extLst>
      <p:ext uri="{BB962C8B-B14F-4D97-AF65-F5344CB8AC3E}">
        <p14:creationId xmlns:p14="http://schemas.microsoft.com/office/powerpoint/2010/main" val="158338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3603"/>
            <a:ext cx="9381565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 to look at more granular cell subsets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results in public 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68B10-5F75-B776-C447-DB4994209FB7}"/>
              </a:ext>
            </a:extLst>
          </p:cNvPr>
          <p:cNvSpPr txBox="1"/>
          <p:nvPr/>
        </p:nvSpPr>
        <p:spPr>
          <a:xfrm>
            <a:off x="4175760" y="4500880"/>
            <a:ext cx="557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Clarify what IMPACD will offer in case of Qs</a:t>
            </a:r>
          </a:p>
          <a:p>
            <a:r>
              <a:rPr lang="en-US" dirty="0">
                <a:solidFill>
                  <a:srgbClr val="FF0000"/>
                </a:solidFill>
              </a:rPr>
              <a:t>i.e. currently % of parent but what will IMPACD do/offer…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Inhibitory immune checkpoints help maintain self tolerance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82DF0-E8E2-4F44-7B17-58FA5835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1769347"/>
            <a:ext cx="6151880" cy="5088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BB5FF-307A-C864-B824-1DA0FD3DF2E3}"/>
              </a:ext>
            </a:extLst>
          </p:cNvPr>
          <p:cNvSpPr/>
          <p:nvPr/>
        </p:nvSpPr>
        <p:spPr>
          <a:xfrm>
            <a:off x="5415280" y="1656080"/>
            <a:ext cx="3759200" cy="520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9A8D1-3120-5243-F993-F544D41F5CD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34417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1C03-C348-88F4-4D3B-631B51B9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7D892C-AA50-FA44-0CFF-EBE09E583777}"/>
              </a:ext>
            </a:extLst>
          </p:cNvPr>
          <p:cNvGrpSpPr/>
          <p:nvPr/>
        </p:nvGrpSpPr>
        <p:grpSpPr>
          <a:xfrm>
            <a:off x="1626670" y="-933649"/>
            <a:ext cx="8780928" cy="6790623"/>
            <a:chOff x="2444817" y="67378"/>
            <a:chExt cx="8780928" cy="67906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D0CBAD-99C0-934D-C373-FA83C984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240" y="247773"/>
              <a:ext cx="7991374" cy="6610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6B138A-389C-FBA6-A73F-553FC0885CA7}"/>
                </a:ext>
              </a:extLst>
            </p:cNvPr>
            <p:cNvSpPr/>
            <p:nvPr/>
          </p:nvSpPr>
          <p:spPr>
            <a:xfrm>
              <a:off x="2444817" y="67378"/>
              <a:ext cx="8780928" cy="3316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F46C84-7567-CCF2-66CB-30D1E010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Immune checkpoint inhibitors (ICIs) have revolutionized cancer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E1634-58B9-1AA8-A15E-BD81BE705576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662446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D401-1A83-E1CD-F600-6B35B11C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9F23C-52B6-80FA-40F5-610D5FAF2F3C}"/>
              </a:ext>
            </a:extLst>
          </p:cNvPr>
          <p:cNvSpPr txBox="1">
            <a:spLocks/>
          </p:cNvSpPr>
          <p:nvPr/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irAE</a:t>
            </a:r>
            <a:r>
              <a:rPr lang="en-US" sz="3600" dirty="0"/>
              <a:t> development is associated with anti-tumor response (</a:t>
            </a:r>
            <a:r>
              <a:rPr lang="en-US" sz="3600" b="0" i="0" u="none" strike="noStrike" dirty="0">
                <a:solidFill>
                  <a:srgbClr val="212121"/>
                </a:solidFill>
                <a:effectLst/>
              </a:rPr>
              <a:t>PMID31021392, PMID26501224, PMID26446948)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DFBF9-433E-03B1-5522-12FCF42D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81" y="1688668"/>
            <a:ext cx="7104088" cy="51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FBC9B-E391-B936-EEE9-FABDAC680AC1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310462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However, ICIs can lead to the development of immune-related adverse events (</a:t>
            </a:r>
            <a:r>
              <a:rPr lang="en-US" dirty="0" err="1"/>
              <a:t>irAEs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98EA-5BF4-E141-F1EF-13C9FBC0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9" y="1784196"/>
            <a:ext cx="4160087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B38F8-B21A-4C26-D8B5-0A16BEA5DB7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61826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AC0C-5561-0EA8-CD44-612EE9D12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3CFF8-6E41-755E-1C1F-A7A61B092B50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3A0520-CE1F-8FCB-CEA8-636D3D1E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257800" cy="1384977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are rather common and can be severe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AB38B-A574-406B-B7D1-860AC992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82" y="0"/>
            <a:ext cx="4586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8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9E667-BD76-FE9C-121A-642679A01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5F595-7791-BDD1-140D-A0F6D5EF12AD}"/>
              </a:ext>
            </a:extLst>
          </p:cNvPr>
          <p:cNvGrpSpPr/>
          <p:nvPr/>
        </p:nvGrpSpPr>
        <p:grpSpPr>
          <a:xfrm>
            <a:off x="546408" y="-487010"/>
            <a:ext cx="13556947" cy="7358680"/>
            <a:chOff x="1395300" y="1730627"/>
            <a:chExt cx="10433610" cy="51273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0F55E-DC91-CA24-F09B-0A73DDBF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300" y="1730627"/>
              <a:ext cx="8453238" cy="51273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FBCE0-C60E-27AF-E04B-95283FDE2D96}"/>
                </a:ext>
              </a:extLst>
            </p:cNvPr>
            <p:cNvSpPr txBox="1"/>
            <p:nvPr/>
          </p:nvSpPr>
          <p:spPr>
            <a:xfrm>
              <a:off x="3487798" y="3788480"/>
              <a:ext cx="8341112" cy="255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33333"/>
                  </a:solidFill>
                  <a:effectLst/>
                </a:rPr>
                <a:t>AUCs for previously reported biomarkers and clinical parameters (68)</a:t>
              </a:r>
              <a:endParaRPr lang="en-US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B3CD5B-F930-B509-C20B-CFFEDAE91401}"/>
                </a:ext>
              </a:extLst>
            </p:cNvPr>
            <p:cNvSpPr/>
            <p:nvPr/>
          </p:nvSpPr>
          <p:spPr>
            <a:xfrm>
              <a:off x="1395300" y="1730628"/>
              <a:ext cx="8986485" cy="20578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BE6DA6-1D3F-56B5-BE18-B3EDE9BF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Pre-therapy data generally struggle to reliably predict </a:t>
            </a:r>
            <a:r>
              <a:rPr lang="en-US" dirty="0" err="1"/>
              <a:t>irAE</a:t>
            </a:r>
            <a:r>
              <a:rPr lang="en-US" dirty="0"/>
              <a:t> risk</a:t>
            </a:r>
            <a:endParaRPr lang="en-US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D076-A131-2DF5-F9CE-79B2E246D0E7}"/>
              </a:ext>
            </a:extLst>
          </p:cNvPr>
          <p:cNvSpPr txBox="1"/>
          <p:nvPr/>
        </p:nvSpPr>
        <p:spPr>
          <a:xfrm>
            <a:off x="9003238" y="6522122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dirty="0" err="1">
                <a:solidFill>
                  <a:srgbClr val="212121"/>
                </a:solidFill>
                <a:effectLst/>
              </a:rPr>
              <a:t>Glehr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et al. </a:t>
            </a:r>
            <a:r>
              <a:rPr lang="en-US" i="1" u="none" strike="noStrike" dirty="0">
                <a:solidFill>
                  <a:srgbClr val="212121"/>
                </a:solidFill>
                <a:effectLst/>
              </a:rPr>
              <a:t>Front Immunol.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8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F12E-A372-6635-6ADE-E07E2F40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5251-A241-69F1-9476-FEDF9A75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may be driven by multiple, possible mechanisms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8EA46-8F52-246B-7D0C-F3EDBC8A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45" y="1682787"/>
            <a:ext cx="7692913" cy="4719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B058C-5F0A-2B17-A254-0C9B438A628E}"/>
              </a:ext>
            </a:extLst>
          </p:cNvPr>
          <p:cNvSpPr txBox="1"/>
          <p:nvPr/>
        </p:nvSpPr>
        <p:spPr>
          <a:xfrm>
            <a:off x="8565872" y="6488668"/>
            <a:ext cx="36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 et al. </a:t>
            </a:r>
            <a:r>
              <a:rPr lang="en-US" i="1" dirty="0"/>
              <a:t>Materials &amp; Design</a:t>
            </a:r>
            <a:r>
              <a:rPr lang="en-US" dirty="0"/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343787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426E-8712-73FC-1230-0CD4D76C5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9DCB-FBC2-FB06-35DD-98F3071F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692646" cy="2093719"/>
          </a:xfrm>
        </p:spPr>
        <p:txBody>
          <a:bodyPr>
            <a:normAutofit/>
          </a:bodyPr>
          <a:lstStyle/>
          <a:p>
            <a:r>
              <a:rPr lang="en-US" dirty="0"/>
              <a:t>Baseline abundances of different cell types have been associated with different organ </a:t>
            </a:r>
            <a:r>
              <a:rPr lang="en-US" dirty="0" err="1"/>
              <a:t>irAEs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CBBA-D537-2285-EC07-D4AD253A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46" y="0"/>
            <a:ext cx="56611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FFFEBB-C2B0-623C-EAEA-7EE80CA385A2}"/>
              </a:ext>
            </a:extLst>
          </p:cNvPr>
          <p:cNvSpPr txBox="1"/>
          <p:nvPr/>
        </p:nvSpPr>
        <p:spPr>
          <a:xfrm>
            <a:off x="1790299" y="4312118"/>
            <a:ext cx="306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subsets irae type specific?</a:t>
            </a:r>
          </a:p>
        </p:txBody>
      </p:sp>
    </p:spTree>
    <p:extLst>
      <p:ext uri="{BB962C8B-B14F-4D97-AF65-F5344CB8AC3E}">
        <p14:creationId xmlns:p14="http://schemas.microsoft.com/office/powerpoint/2010/main" val="274899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47894-4176-8C12-1EE7-38DAE264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F6FC-DBC1-5A96-DCE6-D9C0C455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D623B9-0CD0-BF2F-69FA-2960915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</p:spTree>
    <p:extLst>
      <p:ext uri="{BB962C8B-B14F-4D97-AF65-F5344CB8AC3E}">
        <p14:creationId xmlns:p14="http://schemas.microsoft.com/office/powerpoint/2010/main" val="243039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25396</TotalTime>
  <Words>3778</Words>
  <Application>Microsoft Macintosh PowerPoint</Application>
  <PresentationFormat>Widescreen</PresentationFormat>
  <Paragraphs>340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-apple-system</vt:lpstr>
      <vt:lpstr>-webkit-standard</vt:lpstr>
      <vt:lpstr>Arial</vt:lpstr>
      <vt:lpstr>Calibri</vt:lpstr>
      <vt:lpstr>Calibri Light</vt:lpstr>
      <vt:lpstr>Cambria</vt:lpstr>
      <vt:lpstr>ElsevierGulliver</vt:lpstr>
      <vt:lpstr>Menlo</vt:lpstr>
      <vt:lpstr>Merriweather</vt:lpstr>
      <vt:lpstr>Roboto</vt:lpstr>
      <vt:lpstr>Söhne</vt:lpstr>
      <vt:lpstr>Office Theme</vt:lpstr>
      <vt:lpstr>Identifying immune cell subsets associated with immune-related adverse event (irAE) development</vt:lpstr>
      <vt:lpstr>Acknowledgements</vt:lpstr>
      <vt:lpstr>Immune checkpoint inhibitors (ICIs) have revolutionized cancer treatment</vt:lpstr>
      <vt:lpstr>However, ICIs can lead to the development of immune-related adverse events (irAEs)</vt:lpstr>
      <vt:lpstr>irAEs are rather common and can be severe</vt:lpstr>
      <vt:lpstr>Pre-therapy data generally struggle to reliably predict irAE risk</vt:lpstr>
      <vt:lpstr>irAEs may be driven by multiple, possible mechanisms</vt:lpstr>
      <vt:lpstr>Baseline abundances of different cell types have been associated with different organ irAEs</vt:lpstr>
      <vt:lpstr>Main goals</vt:lpstr>
      <vt:lpstr>Cancer cohort</vt:lpstr>
      <vt:lpstr>Analyzing immune cell populations with CyTOF</vt:lpstr>
      <vt:lpstr>Main goals</vt:lpstr>
      <vt:lpstr>Methods for processing data</vt:lpstr>
      <vt:lpstr>Baseline CD56bright of NK cells frequency higher, PD1+ of NK cells frequency lower in those developing pneumonitis</vt:lpstr>
      <vt:lpstr>Baseline SCM of Tconv Tcells frequency may be lower in those developing an irAE</vt:lpstr>
      <vt:lpstr>Methods for baseline feature modules</vt:lpstr>
      <vt:lpstr>Distinguishing combined irAE group using module of top 4 combined irAE baseline features</vt:lpstr>
      <vt:lpstr>Using randomly formed modules instead</vt:lpstr>
      <vt:lpstr>Summary of baseline module analyses: several features may be more irAE-type-specific</vt:lpstr>
      <vt:lpstr>Main goals</vt:lpstr>
      <vt:lpstr>Methods for determining if irAE group immunotypes become more like those of AID patients over ICI</vt:lpstr>
      <vt:lpstr>Immunotypes of irAE group may become more “AID-like” early over ICI than those of non-irAE group</vt:lpstr>
      <vt:lpstr>Main goals</vt:lpstr>
      <vt:lpstr>Methods to identify immune cell subsets changing over ICI in irAE group-specific manner</vt:lpstr>
      <vt:lpstr>Frequency of CD56bright of NK cells initially decreases with ICI specifically in combined irAE and skin irAE groups</vt:lpstr>
      <vt:lpstr>Conclusions</vt:lpstr>
      <vt:lpstr>Speculative model</vt:lpstr>
      <vt:lpstr>Next steps</vt:lpstr>
      <vt:lpstr>Inhibitory immune checkpoints help maintain self tolerance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5010</cp:revision>
  <dcterms:created xsi:type="dcterms:W3CDTF">2023-09-15T17:40:02Z</dcterms:created>
  <dcterms:modified xsi:type="dcterms:W3CDTF">2024-12-11T04:26:04Z</dcterms:modified>
</cp:coreProperties>
</file>